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36"/>
  </p:notesMasterIdLst>
  <p:sldIdLst>
    <p:sldId id="513" r:id="rId2"/>
    <p:sldId id="730" r:id="rId3"/>
    <p:sldId id="747" r:id="rId4"/>
    <p:sldId id="763" r:id="rId5"/>
    <p:sldId id="735" r:id="rId6"/>
    <p:sldId id="736" r:id="rId7"/>
    <p:sldId id="750" r:id="rId8"/>
    <p:sldId id="802" r:id="rId9"/>
    <p:sldId id="745" r:id="rId10"/>
    <p:sldId id="777" r:id="rId11"/>
    <p:sldId id="758" r:id="rId12"/>
    <p:sldId id="760" r:id="rId13"/>
    <p:sldId id="759" r:id="rId14"/>
    <p:sldId id="633" r:id="rId15"/>
    <p:sldId id="786" r:id="rId16"/>
    <p:sldId id="787" r:id="rId17"/>
    <p:sldId id="788" r:id="rId18"/>
    <p:sldId id="789" r:id="rId19"/>
    <p:sldId id="790" r:id="rId20"/>
    <p:sldId id="791" r:id="rId21"/>
    <p:sldId id="793" r:id="rId22"/>
    <p:sldId id="794" r:id="rId23"/>
    <p:sldId id="792" r:id="rId24"/>
    <p:sldId id="795" r:id="rId25"/>
    <p:sldId id="641" r:id="rId26"/>
    <p:sldId id="796" r:id="rId27"/>
    <p:sldId id="797" r:id="rId28"/>
    <p:sldId id="798" r:id="rId29"/>
    <p:sldId id="799" r:id="rId30"/>
    <p:sldId id="771" r:id="rId31"/>
    <p:sldId id="801" r:id="rId32"/>
    <p:sldId id="803" r:id="rId33"/>
    <p:sldId id="804" r:id="rId34"/>
    <p:sldId id="291" r:id="rId35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/>
  </p:cmAuthor>
  <p:cmAuthor id="2" name="Bob Vachon" initials="BV" lastIdx="24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31" autoAdjust="0"/>
    <p:restoredTop sz="81065" autoAdjust="0"/>
  </p:normalViewPr>
  <p:slideViewPr>
    <p:cSldViewPr snapToGrid="0" showGuides="1">
      <p:cViewPr varScale="1">
        <p:scale>
          <a:sx n="101" d="100"/>
          <a:sy n="101" d="100"/>
        </p:scale>
        <p:origin x="78" y="270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-5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12/20/2017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b="0" dirty="0"/>
              <a:t>Cisco Networking Academy Program</a:t>
            </a:r>
          </a:p>
          <a:p>
            <a:pPr>
              <a:buFontTx/>
              <a:buNone/>
            </a:pPr>
            <a:r>
              <a:rPr lang="en-US" b="0" dirty="0"/>
              <a:t>Routing and Switching Essentials v6.0</a:t>
            </a:r>
          </a:p>
          <a:p>
            <a:pPr>
              <a:buFontTx/>
              <a:buNone/>
            </a:pPr>
            <a:r>
              <a:rPr lang="en-US" sz="1200" b="0" dirty="0"/>
              <a:t>Chapter 4: Switched Networks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5421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b="0" dirty="0"/>
              <a:t>Cisco Networking Academy Program</a:t>
            </a:r>
          </a:p>
          <a:p>
            <a:pPr>
              <a:buFontTx/>
              <a:buNone/>
            </a:pPr>
            <a:r>
              <a:rPr lang="en-US" b="0" dirty="0"/>
              <a:t>Routing and Switching Essentials v6.0</a:t>
            </a:r>
          </a:p>
          <a:p>
            <a:pPr>
              <a:buFontTx/>
              <a:buNone/>
            </a:pPr>
            <a:r>
              <a:rPr lang="en-US" b="0" dirty="0"/>
              <a:t>Chapter 4: Switched Networks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00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/>
              <a:pPr algn="r"/>
              <a:t>12</a:t>
            </a:fld>
            <a:endParaRPr lang="en-US" sz="800" b="0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n-US" b="0" dirty="0"/>
              <a:t>Cisco Networking Academy Program</a:t>
            </a:r>
          </a:p>
          <a:p>
            <a:pPr>
              <a:buFontTx/>
              <a:buNone/>
            </a:pPr>
            <a:r>
              <a:rPr lang="en-US" b="0" dirty="0"/>
              <a:t>Routing and Switching Essentials v6.0</a:t>
            </a:r>
          </a:p>
          <a:p>
            <a:pPr>
              <a:buFontTx/>
              <a:buNone/>
            </a:pPr>
            <a:r>
              <a:rPr lang="en-US" b="0" dirty="0"/>
              <a:t>Chapter 4: Switched Networks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4752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4 – Switched Networks</a:t>
            </a:r>
          </a:p>
          <a:p>
            <a:pPr>
              <a:buFontTx/>
              <a:buNone/>
            </a:pPr>
            <a:r>
              <a:rPr lang="en-US" sz="1200" b="0" dirty="0"/>
              <a:t>4.1 – LAN Design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5296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 – Converged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4.1.1.1 – Growing Complexity of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15871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 – Converged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4.1.1.2 – Elements of a Converged 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3636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 – Converged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4.1.1.3 – Cisco Borderless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7401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 – Converged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4.1.1.4 – Hierarchy in the Borderless Switched 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4809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 – Converged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4.1.1.5 – Access, Distribution, and Core Layers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90394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4.1.2 – Switched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4.1.2.1 – Role of Switched Networks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2671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4.1 – LAN Design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4.1.2 – Switched Networks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4.1.2.2 – Form Factors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958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C839C26-801B-42B6-A101-60F37FE2B0A8}" type="slidenum">
              <a:rPr lang="en-US" sz="800" b="0"/>
              <a:pPr algn="r"/>
              <a:t>2</a:t>
            </a:fld>
            <a:endParaRPr lang="en-US" sz="800" b="0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667713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4 – Switched Networks</a:t>
            </a:r>
          </a:p>
          <a:p>
            <a:pPr>
              <a:buFontTx/>
              <a:buNone/>
            </a:pPr>
            <a:r>
              <a:rPr lang="en-US" sz="1200" b="0" dirty="0"/>
              <a:t>4.2 – The Switched Environment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71055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4.2 – The Switched Environment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 – Frame Forwarding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4.2.1.1 – Switching as a General Concept in Networking and Telecommunications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2736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4.2 – The Switched Environment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 – Frame Forwarding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4.2.1.2 – Video Demonstration - MAC Address Tables on Connected Switches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4961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n-US" sz="1200" kern="1200" dirty="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rPr>
              <a:t>4.2 – The Switched Environment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 – Frame Forwarding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n-US" dirty="0">
                <a:latin typeface="Arial" charset="0"/>
              </a:rPr>
              <a:t>4.2.1.3 – Switch Forwarding Methods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8665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4.2 – The Switched Environment</a:t>
            </a:r>
          </a:p>
          <a:p>
            <a:r>
              <a:rPr lang="en-US" dirty="0"/>
              <a:t>4.2.1 – Frame Forwarding</a:t>
            </a:r>
          </a:p>
          <a:p>
            <a:r>
              <a:rPr lang="en-US" dirty="0"/>
              <a:t>4.2.1.4 – Store-and-Forward Switching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84723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4.2 – The Switched Environment</a:t>
            </a:r>
          </a:p>
          <a:p>
            <a:r>
              <a:rPr lang="en-US" dirty="0"/>
              <a:t>4.2.1 – Frame Forwarding</a:t>
            </a:r>
          </a:p>
          <a:p>
            <a:r>
              <a:rPr lang="en-US" dirty="0"/>
              <a:t>4.2.1.5 – Cut-Through Switching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1165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4.2 – The Switched Environment</a:t>
            </a:r>
          </a:p>
          <a:p>
            <a:r>
              <a:rPr lang="en-US" dirty="0"/>
              <a:t>4.2.2 – Switching Domains</a:t>
            </a:r>
          </a:p>
          <a:p>
            <a:r>
              <a:rPr lang="en-US" dirty="0"/>
              <a:t>4.2.2.1 – Collision Domains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2455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4.2 – The Switched Environment</a:t>
            </a:r>
          </a:p>
          <a:p>
            <a:r>
              <a:rPr lang="en-US" dirty="0"/>
              <a:t>4.2.2 – Switching Domains</a:t>
            </a:r>
          </a:p>
          <a:p>
            <a:r>
              <a:rPr lang="en-US" dirty="0"/>
              <a:t>4.2.2.2 – Broadcast Domains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9202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4.2 – The Switched Environment</a:t>
            </a:r>
          </a:p>
          <a:p>
            <a:r>
              <a:rPr lang="en-US" dirty="0"/>
              <a:t>4.2.2 – Switching Domains</a:t>
            </a:r>
          </a:p>
          <a:p>
            <a:r>
              <a:rPr lang="en-US" dirty="0"/>
              <a:t>4.2.2.3 – Alleviating Network Congestion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95730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4 – Switched Networks</a:t>
            </a:r>
          </a:p>
          <a:p>
            <a:r>
              <a:rPr lang="en-US" dirty="0"/>
              <a:t>4.3– Summary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10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b="0" dirty="0"/>
              <a:t>Cisco Networking Academy Program</a:t>
            </a:r>
          </a:p>
          <a:p>
            <a:pPr>
              <a:buFontTx/>
              <a:buNone/>
            </a:pPr>
            <a:r>
              <a:rPr lang="en-US" b="0" dirty="0"/>
              <a:t>Routing and Switching Essentials </a:t>
            </a:r>
            <a:r>
              <a:rPr lang="en-US" b="0" baseline="0" dirty="0"/>
              <a:t>v6.0</a:t>
            </a:r>
            <a:endParaRPr lang="en-US" b="0" dirty="0"/>
          </a:p>
          <a:p>
            <a:pPr>
              <a:buFontTx/>
              <a:buNone/>
            </a:pPr>
            <a:r>
              <a:rPr lang="en-US" sz="1200" b="0" dirty="0"/>
              <a:t>Chapter 4: Switched Networks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032469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4.3 – Summary</a:t>
            </a:r>
          </a:p>
          <a:p>
            <a:r>
              <a:rPr lang="en-US" dirty="0"/>
              <a:t>4.3.1 – Conclusion</a:t>
            </a:r>
          </a:p>
          <a:p>
            <a:r>
              <a:rPr lang="en-US" dirty="0"/>
              <a:t>4.3.1.3 – Chapter 4: Switched Networks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3699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Terms and Commands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07638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 Terms and Commands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12924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0A313ED8-785B-4D16-9B17-4143385249B9}" type="slidenum">
              <a:rPr lang="en-US" sz="800" b="0"/>
              <a:pPr algn="r"/>
              <a:t>4</a:t>
            </a:fld>
            <a:endParaRPr lang="en-US" sz="800" b="0" dirty="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74538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7" tIns="0" rIns="18817" bIns="0" anchor="b"/>
          <a:lstStyle>
            <a:lvl1pPr defTabSz="901700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1700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1700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1700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1700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17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17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17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17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ACE20BE7-F2F3-4E26-9454-50B18F790A4E}" type="slidenum">
              <a:rPr lang="en-US" sz="800" b="0">
                <a:ea typeface="ＭＳ Ｐゴシック" pitchFamily="34" charset="-128"/>
              </a:rPr>
              <a:pPr algn="r"/>
              <a:t>5</a:t>
            </a:fld>
            <a:endParaRPr lang="en-US" sz="800" b="0" dirty="0">
              <a:ea typeface="ＭＳ Ｐゴシック" pitchFamily="34" charset="-128"/>
            </a:endParaRPr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2613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391C207-9349-46D5-9D89-8ADDA5014D1F}" type="slidenum">
              <a:rPr lang="en-US" sz="800" b="0"/>
              <a:pPr algn="r"/>
              <a:t>6</a:t>
            </a:fld>
            <a:endParaRPr lang="en-US" sz="800" b="0" dirty="0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05797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391C207-9349-46D5-9D89-8ADDA5014D1F}" type="slidenum">
              <a:rPr lang="en-US" sz="800" b="0"/>
              <a:pPr algn="r"/>
              <a:t>7</a:t>
            </a:fld>
            <a:endParaRPr lang="en-US" sz="800" b="0" dirty="0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45468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>
            <a:lvl1pPr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3288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3288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7391C207-9349-46D5-9D89-8ADDA5014D1F}" type="slidenum">
              <a:rPr lang="en-US" sz="800" b="0"/>
              <a:pPr algn="r"/>
              <a:t>8</a:t>
            </a:fld>
            <a:endParaRPr lang="en-US" sz="800" b="0" dirty="0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0485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11"/>
          <p:cNvSpPr txBox="1">
            <a:spLocks noGrp="1"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7" tIns="0" rIns="18817" bIns="0" anchor="b"/>
          <a:lstStyle>
            <a:lvl1pPr defTabSz="901700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1pPr>
            <a:lvl2pPr marL="742950" indent="-285750" defTabSz="901700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2pPr>
            <a:lvl3pPr marL="1143000" indent="-228600" defTabSz="901700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3pPr>
            <a:lvl4pPr marL="1600200" indent="-228600" defTabSz="901700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4pPr>
            <a:lvl5pPr marL="2057400" indent="-228600" defTabSz="901700" eaLnBrk="0" hangingPunct="0"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5pPr>
            <a:lvl6pPr marL="2514600" indent="-228600" defTabSz="9017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6pPr>
            <a:lvl7pPr marL="2971800" indent="-228600" defTabSz="9017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7pPr>
            <a:lvl8pPr marL="3429000" indent="-228600" defTabSz="9017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8pPr>
            <a:lvl9pPr marL="3886200" indent="-228600" defTabSz="9017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Arial" charset="0"/>
                <a:cs typeface="Arial" charset="0"/>
              </a:defRPr>
            </a:lvl9pPr>
          </a:lstStyle>
          <a:p>
            <a:pPr algn="r"/>
            <a:fld id="{5F7D0146-1035-4865-8A5B-0B1E8578604B}" type="slidenum">
              <a:rPr lang="en-US" sz="800" b="0">
                <a:ea typeface="ＭＳ Ｐゴシック" pitchFamily="34" charset="-128"/>
              </a:rPr>
              <a:pPr algn="r"/>
              <a:t>9</a:t>
            </a:fld>
            <a:endParaRPr lang="en-US" sz="800" b="0" dirty="0">
              <a:ea typeface="ＭＳ Ｐゴシック" pitchFamily="34" charset="-128"/>
            </a:endParaRPr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91573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 mod="1"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etacad.com/group/communities/community-hom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www.netacad.com/group/communities/ccna-blo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Instructor Materials</a:t>
            </a:r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4: Switched Networks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7" y="3809526"/>
            <a:ext cx="3284090" cy="902174"/>
          </a:xfrm>
        </p:spPr>
        <p:txBody>
          <a:bodyPr/>
          <a:lstStyle/>
          <a:p>
            <a:r>
              <a:rPr lang="en-US" dirty="0"/>
              <a:t>CCNA Routing and Switching</a:t>
            </a:r>
          </a:p>
          <a:p>
            <a:r>
              <a:rPr lang="en-US" dirty="0"/>
              <a:t>Routing and Switching Essentials v6.0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650477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3168022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Chapter 4: Switched Networks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7" y="3809526"/>
            <a:ext cx="3232112" cy="902174"/>
          </a:xfrm>
        </p:spPr>
        <p:txBody>
          <a:bodyPr/>
          <a:lstStyle/>
          <a:p>
            <a:r>
              <a:rPr lang="en-US" dirty="0"/>
              <a:t>CCNA Routing and Switching</a:t>
            </a:r>
          </a:p>
          <a:p>
            <a:r>
              <a:rPr lang="en-US" dirty="0"/>
              <a:t>Routing and Switching Essentials v6.0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938014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4.1 LAN Design</a:t>
            </a:r>
          </a:p>
          <a:p>
            <a:pPr marL="469106" lvl="1" indent="-214313">
              <a:buFont typeface="Arial" panose="020B0604020202020204" pitchFamily="34" charset="0"/>
              <a:buChar char="•"/>
            </a:pPr>
            <a:r>
              <a:rPr lang="en-US" sz="1600" dirty="0"/>
              <a:t>Explain how switched networks support small to medium-sized businesses.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Explain how data, voice, and video are converged in a switched network.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Describe a switched network in a small to medium-sized business.</a:t>
            </a:r>
          </a:p>
          <a:p>
            <a:pPr marL="286941" indent="-285750"/>
            <a:r>
              <a:rPr lang="en-CA" dirty="0"/>
              <a:t>4.2 The Switched Environment</a:t>
            </a:r>
          </a:p>
          <a:p>
            <a:pPr marL="469106" lvl="1" indent="-214313">
              <a:buFont typeface="Arial" panose="020B0604020202020204" pitchFamily="34" charset="0"/>
              <a:buChar char="•"/>
            </a:pPr>
            <a:r>
              <a:rPr lang="en-US" sz="1600" dirty="0"/>
              <a:t>Explain how Layer 2 switches forward data in a small to medium-sized LAN.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Explain how frames are forwarded in a switched network. 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r>
              <a:rPr lang="en-US" sz="1400" dirty="0"/>
              <a:t>Compare a collision domain to a broadcast domain.</a:t>
            </a:r>
          </a:p>
          <a:p>
            <a:pPr marL="542131" lvl="2" indent="-214313">
              <a:buFont typeface="Arial" panose="020B0604020202020204" pitchFamily="34" charset="0"/>
              <a:buChar char="•"/>
            </a:pPr>
            <a:endParaRPr lang="en-US" sz="1150" dirty="0"/>
          </a:p>
        </p:txBody>
      </p:sp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Chapter 4 - Sections &amp; Objectives</a:t>
            </a:r>
          </a:p>
        </p:txBody>
      </p:sp>
    </p:spTree>
    <p:extLst>
      <p:ext uri="{BB962C8B-B14F-4D97-AF65-F5344CB8AC3E}">
        <p14:creationId xmlns:p14="http://schemas.microsoft.com/office/powerpoint/2010/main" val="1758868671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4.1 LAN Design</a:t>
            </a:r>
          </a:p>
        </p:txBody>
      </p:sp>
    </p:spTree>
    <p:extLst>
      <p:ext uri="{BB962C8B-B14F-4D97-AF65-F5344CB8AC3E}">
        <p14:creationId xmlns:p14="http://schemas.microsoft.com/office/powerpoint/2010/main" val="673099643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Converged Networks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Growing Complexity of Networks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44064" y="798944"/>
            <a:ext cx="4119767" cy="4155319"/>
          </a:xfrm>
        </p:spPr>
        <p:txBody>
          <a:bodyPr/>
          <a:lstStyle/>
          <a:p>
            <a:r>
              <a:rPr lang="en-US" altLang="en-US" sz="1800" dirty="0"/>
              <a:t>Next-generation networks need to be secure, reliable, and highly available.</a:t>
            </a:r>
          </a:p>
          <a:p>
            <a:r>
              <a:rPr lang="en-US" altLang="en-US" sz="1800" dirty="0"/>
              <a:t>They must support a globalized workforce.</a:t>
            </a:r>
          </a:p>
          <a:p>
            <a:r>
              <a:rPr lang="en-US" altLang="en-US" sz="1800" dirty="0"/>
              <a:t>They must be able to integrate legacy devices.</a:t>
            </a:r>
          </a:p>
          <a:p>
            <a:pPr lvl="1"/>
            <a:endParaRPr lang="en-US" altLang="en-US" b="1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C6C3E821-114C-40CA-9DE2-FDACDDEA0C1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04247" y="1071011"/>
            <a:ext cx="4650312" cy="336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37481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Converged Networks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Elements of a Converged Network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4630181" y="900720"/>
            <a:ext cx="4119767" cy="4155319"/>
          </a:xfrm>
        </p:spPr>
        <p:txBody>
          <a:bodyPr/>
          <a:lstStyle/>
          <a:p>
            <a:r>
              <a:rPr lang="en-US" altLang="en-US" sz="1800" dirty="0"/>
              <a:t>Converged network solutions integrate voice systems, IP phones, voice gateways, video support, and video conferencing.</a:t>
            </a:r>
          </a:p>
          <a:p>
            <a:r>
              <a:rPr lang="en-US" altLang="en-US" sz="1800" dirty="0"/>
              <a:t>Primary benefit of the converged network - just one physical network to install and manage.</a:t>
            </a:r>
          </a:p>
          <a:p>
            <a:pPr lvl="1"/>
            <a:endParaRPr lang="en-US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4" name="Picture 3" descr="Routing and Switching Essentials - Mozilla Firefox">
            <a:extLst>
              <a:ext uri="{FF2B5EF4-FFF2-40B4-BE49-F238E27FC236}">
                <a16:creationId xmlns:a16="http://schemas.microsoft.com/office/drawing/2014/main" id="{0143EF0E-B94A-4854-A106-45B0F01606E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4675" y="841463"/>
            <a:ext cx="3945560" cy="382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608307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Converged Networks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Cisco Borderless Networks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18804" y="880512"/>
            <a:ext cx="4119767" cy="4155319"/>
          </a:xfrm>
        </p:spPr>
        <p:txBody>
          <a:bodyPr/>
          <a:lstStyle/>
          <a:p>
            <a:r>
              <a:rPr lang="en-US" altLang="en-US" sz="1600" dirty="0"/>
              <a:t>The Cisco Borderless Network has the following features:</a:t>
            </a:r>
          </a:p>
          <a:p>
            <a:pPr lvl="1"/>
            <a:r>
              <a:rPr lang="en-US" altLang="en-US" sz="1500" dirty="0"/>
              <a:t>Allows organizations to connect anyone, anywhere, anytime, on any device; securely, reliably, and seamlessly. </a:t>
            </a:r>
          </a:p>
          <a:p>
            <a:pPr lvl="1"/>
            <a:r>
              <a:rPr lang="en-US" altLang="en-US" sz="1500" dirty="0"/>
              <a:t>Provides the framework to unify wired and wireless access, including policy, access control, and performance management across many different device types.</a:t>
            </a:r>
          </a:p>
          <a:p>
            <a:pPr lvl="1"/>
            <a:r>
              <a:rPr lang="en-US" altLang="en-US" sz="1500" dirty="0"/>
              <a:t>Provides network services, and user and endpoint services that are all managed by an integrated management solution.</a:t>
            </a:r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F9572284-D337-4632-B2F8-DBF077AFC9F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38571" y="880512"/>
            <a:ext cx="4783702" cy="351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3291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Converged Networks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Hierarchy in the Borderless Switched Network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4705960" y="798944"/>
            <a:ext cx="4119767" cy="4155319"/>
          </a:xfrm>
        </p:spPr>
        <p:txBody>
          <a:bodyPr/>
          <a:lstStyle/>
          <a:p>
            <a:r>
              <a:rPr lang="en-US" altLang="en-US" sz="1700" dirty="0"/>
              <a:t>Borderless switched network design guidelines are based on the following principles:</a:t>
            </a:r>
          </a:p>
          <a:p>
            <a:pPr lvl="1"/>
            <a:r>
              <a:rPr lang="en-US" altLang="en-US" sz="1500" dirty="0"/>
              <a:t>Hierarchical -  Facilitates understanding the role of each device at every tier.</a:t>
            </a:r>
          </a:p>
          <a:p>
            <a:pPr lvl="1"/>
            <a:r>
              <a:rPr lang="en-US" altLang="en-US" sz="1500" dirty="0"/>
              <a:t>Modularity  - Allows seamless network expansion and integrated services.</a:t>
            </a:r>
          </a:p>
          <a:p>
            <a:pPr lvl="1"/>
            <a:r>
              <a:rPr lang="en-US" altLang="en-US" sz="1500" dirty="0"/>
              <a:t>Resiliency – Provides an always available network.</a:t>
            </a:r>
          </a:p>
          <a:p>
            <a:pPr lvl="1"/>
            <a:r>
              <a:rPr lang="en-US" altLang="en-US" sz="1500" dirty="0"/>
              <a:t>Flexibility - Allows intelligent traffic load sharing.</a:t>
            </a:r>
          </a:p>
          <a:p>
            <a:r>
              <a:rPr lang="en-US" altLang="en-US" sz="1600" dirty="0"/>
              <a:t>The three tiers of the hierarchical model are Access, Distribution and Core layers.</a:t>
            </a:r>
          </a:p>
          <a:p>
            <a:pPr lvl="1"/>
            <a:endParaRPr lang="en-US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4" name="Picture 3" descr="Routing and Switching Essentials - Mozilla Firefox">
            <a:extLst>
              <a:ext uri="{FF2B5EF4-FFF2-40B4-BE49-F238E27FC236}">
                <a16:creationId xmlns:a16="http://schemas.microsoft.com/office/drawing/2014/main" id="{85B434BD-1C3B-4AC0-854E-A865079CD85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5560" y="886930"/>
            <a:ext cx="4359819" cy="336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288572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Converged Networks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Access, Distribution, and Core Layers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86924" y="798944"/>
            <a:ext cx="4119767" cy="4155319"/>
          </a:xfrm>
        </p:spPr>
        <p:txBody>
          <a:bodyPr/>
          <a:lstStyle/>
          <a:p>
            <a:r>
              <a:rPr lang="en-US" altLang="en-US" sz="1600" dirty="0"/>
              <a:t>Access Layer – provides network access to the user.</a:t>
            </a:r>
          </a:p>
          <a:p>
            <a:r>
              <a:rPr lang="en-US" altLang="en-US" sz="1600" dirty="0"/>
              <a:t>Distribution Layer - interfaces between the access layer and the core layer. Provides functions such as:</a:t>
            </a:r>
          </a:p>
          <a:p>
            <a:pPr lvl="1"/>
            <a:r>
              <a:rPr lang="en-US" altLang="en-US" dirty="0"/>
              <a:t>aggregating Layer 2 broadcast domains and Layer 3 routing boundaries.</a:t>
            </a:r>
          </a:p>
          <a:p>
            <a:pPr lvl="1"/>
            <a:r>
              <a:rPr lang="en-US" altLang="en-US" dirty="0"/>
              <a:t>providing intelligent switching, routing, and network access policy functions to access the rest of the network.</a:t>
            </a:r>
            <a:endParaRPr lang="en-CA" altLang="en-US" dirty="0"/>
          </a:p>
          <a:p>
            <a:r>
              <a:rPr lang="en-US" altLang="en-US" dirty="0"/>
              <a:t>Core Layer  - is the network backbone. It provides fault isolation and high-speed backbone connectivity.</a:t>
            </a: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6" name="Picture 5" descr="Routing and Switching Essentials - Mozilla Firefox">
            <a:extLst>
              <a:ext uri="{FF2B5EF4-FFF2-40B4-BE49-F238E27FC236}">
                <a16:creationId xmlns:a16="http://schemas.microsoft.com/office/drawing/2014/main" id="{37395C27-B1A6-4B91-8833-49A544CFDCB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40650" y="894193"/>
            <a:ext cx="4061754" cy="308532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AEAD746-E64A-41EE-A1DE-986CD7899BBF}"/>
              </a:ext>
            </a:extLst>
          </p:cNvPr>
          <p:cNvSpPr txBox="1"/>
          <p:nvPr/>
        </p:nvSpPr>
        <p:spPr>
          <a:xfrm>
            <a:off x="4405286" y="3979517"/>
            <a:ext cx="463767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n-lt"/>
              </a:rPr>
              <a:t>Smaller networks that do not need a separate distribution and core layer often use a two-tier campus or collapsed core network design.</a:t>
            </a:r>
          </a:p>
        </p:txBody>
      </p:sp>
    </p:spTree>
    <p:extLst>
      <p:ext uri="{BB962C8B-B14F-4D97-AF65-F5344CB8AC3E}">
        <p14:creationId xmlns:p14="http://schemas.microsoft.com/office/powerpoint/2010/main" val="3646346317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Switched Networks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Role of Switched Networks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4915531" y="798944"/>
            <a:ext cx="4119767" cy="4155319"/>
          </a:xfrm>
        </p:spPr>
        <p:txBody>
          <a:bodyPr/>
          <a:lstStyle/>
          <a:p>
            <a:r>
              <a:rPr lang="en-US" altLang="en-US" sz="1600" dirty="0"/>
              <a:t>A hierarchical switched LAN allows more flexibility, traffic management, and additional features: </a:t>
            </a:r>
          </a:p>
          <a:p>
            <a:pPr lvl="1"/>
            <a:r>
              <a:rPr lang="en-US" altLang="en-US" dirty="0"/>
              <a:t>Quality of service</a:t>
            </a:r>
          </a:p>
          <a:p>
            <a:pPr lvl="1"/>
            <a:r>
              <a:rPr lang="en-US" altLang="en-US" dirty="0"/>
              <a:t>Additional security</a:t>
            </a:r>
          </a:p>
          <a:p>
            <a:pPr lvl="1"/>
            <a:r>
              <a:rPr lang="en-US" altLang="en-US" dirty="0"/>
              <a:t>Support for wireless networking and connectivity</a:t>
            </a:r>
          </a:p>
          <a:p>
            <a:pPr lvl="1"/>
            <a:r>
              <a:rPr lang="en-US" altLang="en-US" dirty="0"/>
              <a:t>Support for new technologies.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4" name="Picture 3" descr="Routing and Switching Essentials - Mozilla Firefox">
            <a:extLst>
              <a:ext uri="{FF2B5EF4-FFF2-40B4-BE49-F238E27FC236}">
                <a16:creationId xmlns:a16="http://schemas.microsoft.com/office/drawing/2014/main" id="{B2EFCE76-48CE-4C47-A750-D39C062507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1558" y="925003"/>
            <a:ext cx="4688194" cy="319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89187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This PowerPoint deck is divided in two parts:</a:t>
            </a:r>
          </a:p>
          <a:p>
            <a:r>
              <a:rPr lang="en-US" dirty="0"/>
              <a:t>Instructor Planning Guide</a:t>
            </a:r>
            <a:endParaRPr lang="en-CA" dirty="0"/>
          </a:p>
          <a:p>
            <a:pPr lvl="1"/>
            <a:r>
              <a:rPr lang="en-CA" dirty="0"/>
              <a:t>Information to help you become familiar with the chapter</a:t>
            </a:r>
          </a:p>
          <a:p>
            <a:pPr lvl="1"/>
            <a:r>
              <a:rPr lang="en-CA" dirty="0"/>
              <a:t>Teaching aids</a:t>
            </a:r>
          </a:p>
          <a:p>
            <a:r>
              <a:rPr lang="en-CA" dirty="0"/>
              <a:t>Instructor Class Presentation</a:t>
            </a:r>
          </a:p>
          <a:p>
            <a:pPr lvl="1"/>
            <a:r>
              <a:rPr lang="en-CA" dirty="0"/>
              <a:t>Optional slides that you can use in the classroom</a:t>
            </a:r>
          </a:p>
          <a:p>
            <a:pPr lvl="1"/>
            <a:r>
              <a:rPr lang="en-CA" dirty="0"/>
              <a:t>Begins on slide # 11</a:t>
            </a:r>
          </a:p>
          <a:p>
            <a:endParaRPr lang="en-CA" dirty="0"/>
          </a:p>
          <a:p>
            <a:r>
              <a:rPr lang="en-CA" b="1" dirty="0"/>
              <a:t>Note</a:t>
            </a:r>
            <a:r>
              <a:rPr lang="en-CA" dirty="0"/>
              <a:t>: Remove the Planning Guide from this presentation before sharing with anyone.</a:t>
            </a:r>
          </a:p>
        </p:txBody>
      </p:sp>
      <p:sp>
        <p:nvSpPr>
          <p:cNvPr id="4098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Materials – Chapter 4 Planning Guide</a:t>
            </a:r>
          </a:p>
        </p:txBody>
      </p:sp>
    </p:spTree>
    <p:extLst>
      <p:ext uri="{BB962C8B-B14F-4D97-AF65-F5344CB8AC3E}">
        <p14:creationId xmlns:p14="http://schemas.microsoft.com/office/powerpoint/2010/main" val="3599581950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Switched Networks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Form Factors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4449725" y="2280954"/>
            <a:ext cx="4119767" cy="1008910"/>
          </a:xfrm>
        </p:spPr>
        <p:txBody>
          <a:bodyPr/>
          <a:lstStyle/>
          <a:p>
            <a:r>
              <a:rPr lang="en-US" altLang="en-US" sz="1600" dirty="0"/>
              <a:t>Considerations when selecting switches: </a:t>
            </a:r>
          </a:p>
          <a:p>
            <a:pPr lvl="1"/>
            <a:r>
              <a:rPr lang="en-US" altLang="en-US" dirty="0"/>
              <a:t>Cost </a:t>
            </a:r>
          </a:p>
          <a:p>
            <a:pPr lvl="1"/>
            <a:r>
              <a:rPr lang="en-US" altLang="en-US" dirty="0"/>
              <a:t>Port Density </a:t>
            </a:r>
          </a:p>
          <a:p>
            <a:pPr lvl="1"/>
            <a:r>
              <a:rPr lang="en-US" altLang="en-US" dirty="0"/>
              <a:t>Power</a:t>
            </a:r>
          </a:p>
          <a:p>
            <a:pPr lvl="1"/>
            <a:r>
              <a:rPr lang="en-US" altLang="en-US" dirty="0"/>
              <a:t>Reliability</a:t>
            </a:r>
          </a:p>
          <a:p>
            <a:pPr lvl="1"/>
            <a:r>
              <a:rPr lang="en-US" altLang="en-US" dirty="0"/>
              <a:t>Port Speed</a:t>
            </a:r>
          </a:p>
          <a:p>
            <a:pPr lvl="1"/>
            <a:r>
              <a:rPr lang="en-US" altLang="en-US" dirty="0"/>
              <a:t>Frame buffers</a:t>
            </a:r>
          </a:p>
          <a:p>
            <a:pPr lvl="1"/>
            <a:r>
              <a:rPr lang="en-US" altLang="en-US" dirty="0"/>
              <a:t>Scalability</a:t>
            </a:r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6" name="Picture 5" descr="Routing and Switching Essentials - Mozilla Firefox">
            <a:extLst>
              <a:ext uri="{FF2B5EF4-FFF2-40B4-BE49-F238E27FC236}">
                <a16:creationId xmlns:a16="http://schemas.microsoft.com/office/drawing/2014/main" id="{6C468F8E-E956-4E7B-8FCE-4BC01D62BB9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6641" y="798944"/>
            <a:ext cx="2591642" cy="1328122"/>
          </a:xfrm>
          <a:prstGeom prst="rect">
            <a:avLst/>
          </a:prstGeom>
        </p:spPr>
      </p:pic>
      <p:pic>
        <p:nvPicPr>
          <p:cNvPr id="8" name="Picture 7" descr="Routing and Switching Essentials - Mozilla Firefox">
            <a:extLst>
              <a:ext uri="{FF2B5EF4-FFF2-40B4-BE49-F238E27FC236}">
                <a16:creationId xmlns:a16="http://schemas.microsoft.com/office/drawing/2014/main" id="{8491ACD3-8CFA-49FE-B686-11C9239569E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88686" y="2377225"/>
            <a:ext cx="2922104" cy="19576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9CBD3E-BD00-4139-99C4-8E5B7687B141}"/>
              </a:ext>
            </a:extLst>
          </p:cNvPr>
          <p:cNvSpPr txBox="1"/>
          <p:nvPr/>
        </p:nvSpPr>
        <p:spPr>
          <a:xfrm>
            <a:off x="861292" y="2127066"/>
            <a:ext cx="2147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n-lt"/>
              </a:rPr>
              <a:t>Fixed Configuration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FD670E1-21EB-444E-A3E5-6A0B490433AD}"/>
              </a:ext>
            </a:extLst>
          </p:cNvPr>
          <p:cNvSpPr/>
          <p:nvPr/>
        </p:nvSpPr>
        <p:spPr>
          <a:xfrm>
            <a:off x="1192697" y="4344556"/>
            <a:ext cx="194476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n-lt"/>
              </a:rPr>
              <a:t>Modular Configuration</a:t>
            </a:r>
          </a:p>
        </p:txBody>
      </p:sp>
      <p:pic>
        <p:nvPicPr>
          <p:cNvPr id="13" name="Picture 12" descr="Routing and Switching Essentials - Mozilla Firefox">
            <a:extLst>
              <a:ext uri="{FF2B5EF4-FFF2-40B4-BE49-F238E27FC236}">
                <a16:creationId xmlns:a16="http://schemas.microsoft.com/office/drawing/2014/main" id="{4EDFA83F-08EB-4A24-87F0-3AB687ACDB0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10223" y="281029"/>
            <a:ext cx="3014330" cy="160551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E5BBD026-D409-43DD-8E36-F6949269E0CC}"/>
              </a:ext>
            </a:extLst>
          </p:cNvPr>
          <p:cNvSpPr/>
          <p:nvPr/>
        </p:nvSpPr>
        <p:spPr>
          <a:xfrm>
            <a:off x="5193895" y="1874184"/>
            <a:ext cx="20858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+mn-lt"/>
              </a:rPr>
              <a:t>Stackable Configuration</a:t>
            </a:r>
          </a:p>
        </p:txBody>
      </p:sp>
    </p:spTree>
    <p:extLst>
      <p:ext uri="{BB962C8B-B14F-4D97-AF65-F5344CB8AC3E}">
        <p14:creationId xmlns:p14="http://schemas.microsoft.com/office/powerpoint/2010/main" val="2973633661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4.2 The Switched Environment</a:t>
            </a:r>
          </a:p>
        </p:txBody>
      </p:sp>
    </p:spTree>
    <p:extLst>
      <p:ext uri="{BB962C8B-B14F-4D97-AF65-F5344CB8AC3E}">
        <p14:creationId xmlns:p14="http://schemas.microsoft.com/office/powerpoint/2010/main" val="3754613262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70727" y="167962"/>
            <a:ext cx="9144000" cy="757551"/>
          </a:xfrm>
        </p:spPr>
        <p:txBody>
          <a:bodyPr/>
          <a:lstStyle/>
          <a:p>
            <a:r>
              <a:rPr lang="en-US" altLang="en-US" sz="1600" dirty="0"/>
              <a:t>Frame Forwarding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Switching as a General Concept in Networking and Telecommunications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4572000" y="925513"/>
            <a:ext cx="4455806" cy="3646487"/>
          </a:xfrm>
        </p:spPr>
        <p:txBody>
          <a:bodyPr/>
          <a:lstStyle/>
          <a:p>
            <a:r>
              <a:rPr lang="en-US" altLang="en-US" sz="1600" dirty="0"/>
              <a:t>A LAN switch makes decisions based on two criteria:</a:t>
            </a:r>
          </a:p>
          <a:p>
            <a:pPr lvl="1"/>
            <a:r>
              <a:rPr lang="en-US" altLang="en-US" sz="1500" dirty="0"/>
              <a:t>Ingress port - where a frame enters the device</a:t>
            </a:r>
          </a:p>
          <a:p>
            <a:pPr lvl="1"/>
            <a:r>
              <a:rPr lang="en-US" altLang="en-US" sz="1500" dirty="0"/>
              <a:t>Destination address</a:t>
            </a:r>
          </a:p>
          <a:p>
            <a:r>
              <a:rPr lang="en-US" altLang="en-US" sz="1600" dirty="0"/>
              <a:t>A LAN switch maintains a table that it uses to determine how to forward traffic.</a:t>
            </a:r>
          </a:p>
          <a:p>
            <a:r>
              <a:rPr lang="en-US" altLang="en-US" sz="1600" dirty="0"/>
              <a:t>In the diagram, If a message enters switch port 1 with a destination address of EA, then the switch forwards the traffic out port 4. </a:t>
            </a:r>
          </a:p>
          <a:p>
            <a:r>
              <a:rPr lang="en-US" altLang="en-US" sz="1600" dirty="0"/>
              <a:t>Layer 2 Ethernet switches forward frames based on the destination MAC address. </a:t>
            </a:r>
          </a:p>
          <a:p>
            <a:pPr lvl="1"/>
            <a:endParaRPr lang="en-US" altLang="en-US" sz="1500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5" name="Picture 4" descr="Routing and Switching Essentials - Mozilla Firefox">
            <a:extLst>
              <a:ext uri="{FF2B5EF4-FFF2-40B4-BE49-F238E27FC236}">
                <a16:creationId xmlns:a16="http://schemas.microsoft.com/office/drawing/2014/main" id="{83874A55-F1EF-43DB-BFF1-CD8AAF2347C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1736" y="1177099"/>
            <a:ext cx="4316925" cy="2995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16027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70727" y="167962"/>
            <a:ext cx="9144000" cy="757551"/>
          </a:xfrm>
        </p:spPr>
        <p:txBody>
          <a:bodyPr/>
          <a:lstStyle/>
          <a:p>
            <a:r>
              <a:rPr lang="en-US" altLang="en-US" sz="1600" dirty="0"/>
              <a:t>Frame Forwarding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Video Demonstration - MAC Address Tables on Connected Switches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16194" y="1158892"/>
            <a:ext cx="4219932" cy="3516720"/>
          </a:xfrm>
        </p:spPr>
        <p:txBody>
          <a:bodyPr/>
          <a:lstStyle/>
          <a:p>
            <a:pPr lvl="1"/>
            <a:endParaRPr lang="en-US" altLang="en-US" sz="1500" dirty="0"/>
          </a:p>
          <a:p>
            <a:pPr lvl="1">
              <a:buFont typeface="Wingdings" panose="05000000000000000000" pitchFamily="2" charset="2"/>
              <a:buChar char="§"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15" name="Picture 14" descr="Routing and Switching Essentials - Mozilla Firefox">
            <a:extLst>
              <a:ext uri="{FF2B5EF4-FFF2-40B4-BE49-F238E27FC236}">
                <a16:creationId xmlns:a16="http://schemas.microsoft.com/office/drawing/2014/main" id="{87E277EA-1EA0-42D0-8D46-031A78B0AC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36049" y="1122032"/>
            <a:ext cx="4691757" cy="248685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AC43971-6725-4677-909E-561795DB7EC5}"/>
              </a:ext>
            </a:extLst>
          </p:cNvPr>
          <p:cNvSpPr/>
          <p:nvPr/>
        </p:nvSpPr>
        <p:spPr>
          <a:xfrm>
            <a:off x="70727" y="1104731"/>
            <a:ext cx="412818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0000"/>
                </a:solidFill>
                <a:latin typeface="+mn-lt"/>
              </a:rPr>
              <a:t>The video explains how a switch builds its MAC address table by recording the MAC address of each device connected to each of its ports.</a:t>
            </a:r>
          </a:p>
        </p:txBody>
      </p:sp>
    </p:spTree>
    <p:extLst>
      <p:ext uri="{BB962C8B-B14F-4D97-AF65-F5344CB8AC3E}">
        <p14:creationId xmlns:p14="http://schemas.microsoft.com/office/powerpoint/2010/main" val="228537751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757551"/>
          </a:xfrm>
        </p:spPr>
        <p:txBody>
          <a:bodyPr/>
          <a:lstStyle/>
          <a:p>
            <a:r>
              <a:rPr lang="en-US" altLang="en-US" sz="1600" dirty="0"/>
              <a:t>Frame Forwarding</a:t>
            </a:r>
            <a:r>
              <a:rPr lang="en-US" altLang="en-US" dirty="0"/>
              <a:t/>
            </a:r>
            <a:br>
              <a:rPr lang="en-US" altLang="en-US" dirty="0"/>
            </a:br>
            <a:r>
              <a:rPr lang="en-US" altLang="en-US" dirty="0"/>
              <a:t>Switch Forwarding Methods</a:t>
            </a:r>
            <a:endParaRPr lang="en-CA" altLang="en-US" dirty="0"/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>
          <a:xfrm>
            <a:off x="171144" y="3275893"/>
            <a:ext cx="3917924" cy="1372711"/>
          </a:xfrm>
        </p:spPr>
        <p:txBody>
          <a:bodyPr/>
          <a:lstStyle/>
          <a:p>
            <a:endParaRPr lang="en-US" altLang="en-US" sz="1500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marL="142875" lvl="1" indent="0">
              <a:buNone/>
            </a:pPr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D2901EF4-B9CE-43A0-ACFC-648F27D5B62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6193" y="925513"/>
            <a:ext cx="4057203" cy="2350380"/>
          </a:xfrm>
          <a:prstGeom prst="rect">
            <a:avLst/>
          </a:prstGeom>
        </p:spPr>
      </p:pic>
      <p:pic>
        <p:nvPicPr>
          <p:cNvPr id="6" name="Picture 5" descr="Routing and Switching Essentials - Mozilla Firefox">
            <a:extLst>
              <a:ext uri="{FF2B5EF4-FFF2-40B4-BE49-F238E27FC236}">
                <a16:creationId xmlns:a16="http://schemas.microsoft.com/office/drawing/2014/main" id="{687A0D74-01C0-42F5-B487-2119E64FD78C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93763" y="925513"/>
            <a:ext cx="4597479" cy="235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18008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Frame Forwarding</a:t>
            </a:r>
            <a:br>
              <a:rPr lang="en-US" altLang="en-US" sz="1600" dirty="0"/>
            </a:br>
            <a:r>
              <a:rPr lang="en-US" altLang="en-US" dirty="0"/>
              <a:t>Store-and-Forward Switching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905379" y="855722"/>
            <a:ext cx="3907818" cy="3545251"/>
          </a:xfrm>
        </p:spPr>
        <p:txBody>
          <a:bodyPr/>
          <a:lstStyle/>
          <a:p>
            <a:pPr eaLnBrk="1" hangingPunct="1"/>
            <a:r>
              <a:rPr lang="en-US" altLang="en-US" sz="1700" dirty="0"/>
              <a:t>Features of Store-and-Forward Switching:</a:t>
            </a:r>
          </a:p>
          <a:p>
            <a:pPr lvl="1"/>
            <a:r>
              <a:rPr lang="en-US" altLang="en-US" sz="1500" b="1" dirty="0"/>
              <a:t>Error Checking– </a:t>
            </a:r>
            <a:r>
              <a:rPr lang="en-US" altLang="en-US" sz="1500" dirty="0"/>
              <a:t>After receiving the entire frame, the switch compares the frame-check-sequence (FCS) value in the last field against its own FCS calculations. Only error-free frames are forwarded</a:t>
            </a:r>
          </a:p>
          <a:p>
            <a:pPr lvl="1"/>
            <a:r>
              <a:rPr lang="en-US" altLang="en-US" sz="1500" b="1" dirty="0"/>
              <a:t>Automatic Buffering– </a:t>
            </a:r>
            <a:r>
              <a:rPr lang="en-US" altLang="en-US" sz="1500" dirty="0"/>
              <a:t>ingress port buffering provides the flexibility to support any mix of Ethernet speeds.</a:t>
            </a:r>
          </a:p>
          <a:p>
            <a:r>
              <a:rPr lang="en-US" altLang="en-US" sz="1700" dirty="0"/>
              <a:t>Store-and-Forward is Cisco’s primary LAN switching method.</a:t>
            </a:r>
          </a:p>
          <a:p>
            <a:pPr marL="0" indent="0" eaLnBrk="1" hangingPunct="1">
              <a:buNone/>
            </a:pPr>
            <a:endParaRPr lang="en-CA" altLang="en-US" sz="1650" b="1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7C55347D-1661-4E93-8E31-AE0F91C1706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785" y="855722"/>
            <a:ext cx="4809246" cy="295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946885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Frame Forwarding</a:t>
            </a:r>
            <a:br>
              <a:rPr lang="en-US" altLang="en-US" sz="1600" dirty="0"/>
            </a:br>
            <a:r>
              <a:rPr lang="en-US" altLang="en-US" dirty="0"/>
              <a:t>Cut-Through Switching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71150" y="894722"/>
            <a:ext cx="3907818" cy="3545251"/>
          </a:xfrm>
        </p:spPr>
        <p:txBody>
          <a:bodyPr/>
          <a:lstStyle/>
          <a:p>
            <a:pPr>
              <a:buClr>
                <a:srgbClr val="58585B"/>
              </a:buClr>
            </a:pPr>
            <a:r>
              <a:rPr lang="en-US" altLang="en-US" sz="1600" dirty="0"/>
              <a:t>Rapid Frame Forwarding -  The switch can make a forwarding decision as soon as it has looked up the destination MAC address.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Frames with errors are forwarded.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Fragment Free </a:t>
            </a:r>
            <a:r>
              <a:rPr lang="en-US" altLang="en-US" sz="1600" b="1" dirty="0"/>
              <a:t>- </a:t>
            </a:r>
            <a:r>
              <a:rPr lang="en-US" altLang="en-US" sz="1600" dirty="0"/>
              <a:t>modified form of cut-through switching. The switch waits for the collision window (64 bytes) to pass before forwarding the frame.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Provides better error checking than cut-through, with practically no increase in latency. </a:t>
            </a:r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</p:txBody>
      </p:sp>
      <p:pic>
        <p:nvPicPr>
          <p:cNvPr id="4" name="Picture 3" descr="Routing and Switching Essentials - Mozilla Firefox">
            <a:extLst>
              <a:ext uri="{FF2B5EF4-FFF2-40B4-BE49-F238E27FC236}">
                <a16:creationId xmlns:a16="http://schemas.microsoft.com/office/drawing/2014/main" id="{207B6996-F8A0-44FB-99FF-93C3F0F17AD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906" y="948509"/>
            <a:ext cx="4709785" cy="2686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955883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Switching Domains</a:t>
            </a:r>
            <a:br>
              <a:rPr lang="en-US" altLang="en-US" sz="1600" dirty="0"/>
            </a:br>
            <a:r>
              <a:rPr lang="en-US" altLang="en-US" dirty="0"/>
              <a:t>Collision Domains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836044"/>
            <a:ext cx="3907818" cy="4083197"/>
          </a:xfrm>
        </p:spPr>
        <p:txBody>
          <a:bodyPr/>
          <a:lstStyle/>
          <a:p>
            <a:pPr>
              <a:buClr>
                <a:srgbClr val="58585B"/>
              </a:buClr>
            </a:pPr>
            <a:r>
              <a:rPr lang="en-US" altLang="en-US" sz="1600" dirty="0"/>
              <a:t>In hub-based Ethernet segments, network devices compete for the medium, therefore collisions will occur.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Ethernet switch ports operating in full duplex eliminate collisions.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Ethernet switch ports will autonegotiate full-duplex if connected to full-duplex device.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If connected to a half-duplex device then the switch port will operate in half duplex and be part of a collision domain.</a:t>
            </a:r>
          </a:p>
          <a:p>
            <a:pPr>
              <a:buClr>
                <a:srgbClr val="58585B"/>
              </a:buClr>
            </a:pPr>
            <a:endParaRPr lang="en-US" altLang="en-US" sz="16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FBCBF14B-4E8C-497D-84D5-BB57349413E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43896" y="836044"/>
            <a:ext cx="4934391" cy="3251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298579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Switching Domains</a:t>
            </a:r>
            <a:br>
              <a:rPr lang="en-US" altLang="en-US" sz="1600" dirty="0"/>
            </a:br>
            <a:r>
              <a:rPr lang="en-US" altLang="en-US" dirty="0"/>
              <a:t>Broadcast Domains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89411" y="530151"/>
            <a:ext cx="3976353" cy="4083197"/>
          </a:xfrm>
        </p:spPr>
        <p:txBody>
          <a:bodyPr/>
          <a:lstStyle/>
          <a:p>
            <a:pPr>
              <a:buClr>
                <a:srgbClr val="58585B"/>
              </a:buClr>
            </a:pPr>
            <a:r>
              <a:rPr lang="en-US" altLang="en-US" sz="1600" dirty="0"/>
              <a:t>One switch or multiple interconnected switches form a single broadcast domain.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When a switch receives a broadcast frame, it forwards the frame out each of its ports, except the ingress port where the broadcast frame was received.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When two switches or more switches are connected together, the broadcast domain is increased because the broadcast is propagated from switch to switch.</a:t>
            </a:r>
          </a:p>
          <a:p>
            <a:pPr>
              <a:buClr>
                <a:srgbClr val="58585B"/>
              </a:buClr>
            </a:pPr>
            <a:r>
              <a:rPr lang="en-US" altLang="en-US" sz="1600" dirty="0"/>
              <a:t>Too many broadcasts can cause network congestion.</a:t>
            </a:r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</p:txBody>
      </p:sp>
      <p:pic>
        <p:nvPicPr>
          <p:cNvPr id="8" name="Picture 7" descr="Routing and Switching Essentials - Mozilla Firefox">
            <a:extLst>
              <a:ext uri="{FF2B5EF4-FFF2-40B4-BE49-F238E27FC236}">
                <a16:creationId xmlns:a16="http://schemas.microsoft.com/office/drawing/2014/main" id="{FA5E543A-8B43-46FC-9808-1CD3D2AA24F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4143" y="924179"/>
            <a:ext cx="4905268" cy="351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528232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Switching Domains</a:t>
            </a:r>
            <a:br>
              <a:rPr lang="en-US" altLang="en-US" sz="1600" dirty="0"/>
            </a:br>
            <a:r>
              <a:rPr lang="en-US" altLang="en-US" dirty="0"/>
              <a:t>Alleviating Network Congestion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7325" y="857770"/>
            <a:ext cx="3976353" cy="4083197"/>
          </a:xfrm>
        </p:spPr>
        <p:txBody>
          <a:bodyPr/>
          <a:lstStyle/>
          <a:p>
            <a:pPr>
              <a:buClr>
                <a:srgbClr val="58585B"/>
              </a:buClr>
            </a:pPr>
            <a:r>
              <a:rPr lang="en-US" altLang="en-US" sz="1700" dirty="0"/>
              <a:t>The following characteristics of switches help alleviate congestion: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Establishing full-duplex links, therefore eliminating collisions.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High port density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Large frame buffers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Port speed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Fast internal switching</a:t>
            </a:r>
          </a:p>
          <a:p>
            <a:pPr lvl="1">
              <a:buClr>
                <a:srgbClr val="58585B"/>
              </a:buClr>
            </a:pPr>
            <a:r>
              <a:rPr lang="en-US" altLang="en-US" sz="1500" dirty="0"/>
              <a:t>Low per-port cost</a:t>
            </a:r>
          </a:p>
          <a:p>
            <a:pPr lvl="1">
              <a:buClr>
                <a:srgbClr val="58585B"/>
              </a:buClr>
            </a:pPr>
            <a:endParaRPr lang="en-US" altLang="en-US" sz="1500" dirty="0"/>
          </a:p>
          <a:p>
            <a:pPr lvl="1">
              <a:buClr>
                <a:srgbClr val="58585B"/>
              </a:buClr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</p:txBody>
      </p:sp>
      <p:pic>
        <p:nvPicPr>
          <p:cNvPr id="3" name="Picture 2" descr="Routing and Switching Essentials - Mozilla Firefox">
            <a:extLst>
              <a:ext uri="{FF2B5EF4-FFF2-40B4-BE49-F238E27FC236}">
                <a16:creationId xmlns:a16="http://schemas.microsoft.com/office/drawing/2014/main" id="{FED79A6B-1766-4419-815C-467B36EF1C2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85704" y="937429"/>
            <a:ext cx="4586670" cy="3268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23204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Chapter 4: Switched Networks</a:t>
            </a:r>
          </a:p>
        </p:txBody>
      </p:sp>
      <p:sp>
        <p:nvSpPr>
          <p:cNvPr id="3" name="Rectangle 2"/>
          <p:cNvSpPr/>
          <p:nvPr/>
        </p:nvSpPr>
        <p:spPr>
          <a:xfrm>
            <a:off x="628650" y="343603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1" dirty="0"/>
              <a:t>Introduction to Networks 6.0 Planning Guide</a:t>
            </a:r>
          </a:p>
        </p:txBody>
      </p:sp>
    </p:spTree>
    <p:extLst>
      <p:ext uri="{BB962C8B-B14F-4D97-AF65-F5344CB8AC3E}">
        <p14:creationId xmlns:p14="http://schemas.microsoft.com/office/powerpoint/2010/main" val="914249568"/>
      </p:ext>
    </p:extLst>
  </p:cSld>
  <p:clrMapOvr>
    <a:masterClrMapping/>
  </p:clrMapOvr>
  <p:transition spd="slow">
    <p:wip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4.3 Chapter Summary</a:t>
            </a:r>
          </a:p>
        </p:txBody>
      </p:sp>
    </p:spTree>
    <p:extLst>
      <p:ext uri="{BB962C8B-B14F-4D97-AF65-F5344CB8AC3E}">
        <p14:creationId xmlns:p14="http://schemas.microsoft.com/office/powerpoint/2010/main" val="3886944279"/>
      </p:ext>
    </p:extLst>
  </p:cSld>
  <p:clrMapOvr>
    <a:masterClrMapping/>
  </p:clrMapOvr>
  <p:transition spd="slow">
    <p:wip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Conclusion</a:t>
            </a:r>
            <a:br>
              <a:rPr lang="en-US" altLang="en-US" sz="1600" dirty="0"/>
            </a:br>
            <a:r>
              <a:rPr lang="en-US" altLang="en-US" dirty="0"/>
              <a:t>Chapter 4: Switched Networks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7325" y="857770"/>
            <a:ext cx="8861192" cy="4083197"/>
          </a:xfrm>
        </p:spPr>
        <p:txBody>
          <a:bodyPr/>
          <a:lstStyle/>
          <a:p>
            <a:pPr>
              <a:buClr>
                <a:srgbClr val="58585B"/>
              </a:buClr>
            </a:pPr>
            <a:r>
              <a:rPr lang="en-US" altLang="en-US" sz="1800" dirty="0"/>
              <a:t>Explain how switched networks support small to medium-sized businesses.</a:t>
            </a:r>
          </a:p>
          <a:p>
            <a:pPr>
              <a:buClr>
                <a:srgbClr val="58585B"/>
              </a:buClr>
            </a:pPr>
            <a:r>
              <a:rPr lang="en-US" altLang="en-US" sz="1800" dirty="0"/>
              <a:t>Explain how Layer 2 switches forward data in a small to medium-sized LAN.</a:t>
            </a:r>
          </a:p>
          <a:p>
            <a:pPr>
              <a:buClr>
                <a:srgbClr val="58585B"/>
              </a:buClr>
            </a:pPr>
            <a:endParaRPr lang="en-US" altLang="en-US" sz="1800" dirty="0"/>
          </a:p>
          <a:p>
            <a:pPr>
              <a:buClr>
                <a:srgbClr val="58585B"/>
              </a:buClr>
            </a:pPr>
            <a:endParaRPr lang="en-US" altLang="en-US" sz="1800" dirty="0"/>
          </a:p>
          <a:p>
            <a:pPr>
              <a:buClr>
                <a:srgbClr val="58585B"/>
              </a:buClr>
            </a:pPr>
            <a:endParaRPr lang="en-US" altLang="en-US" sz="1600" dirty="0"/>
          </a:p>
          <a:p>
            <a:pPr lvl="1">
              <a:buClr>
                <a:srgbClr val="58585B"/>
              </a:buClr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  <a:p>
            <a:pPr marL="142875" lvl="1" indent="0">
              <a:buClr>
                <a:srgbClr val="58585B"/>
              </a:buClr>
              <a:buNone/>
            </a:pPr>
            <a:endParaRPr lang="en-US" altLang="en-US" sz="1500" dirty="0"/>
          </a:p>
        </p:txBody>
      </p:sp>
    </p:spTree>
    <p:extLst>
      <p:ext uri="{BB962C8B-B14F-4D97-AF65-F5344CB8AC3E}">
        <p14:creationId xmlns:p14="http://schemas.microsoft.com/office/powerpoint/2010/main" val="1070476345"/>
      </p:ext>
    </p:extLst>
  </p:cSld>
  <p:clrMapOvr>
    <a:masterClrMapping/>
  </p:clrMapOvr>
  <p:transition spd="slow">
    <p:wip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Switched Networks</a:t>
            </a:r>
            <a:br>
              <a:rPr lang="en-US" altLang="en-US" sz="1600" dirty="0"/>
            </a:br>
            <a:r>
              <a:rPr lang="en-US" altLang="en-US" dirty="0"/>
              <a:t>New Terms and Commands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02CA22-5DC5-431C-9575-05F5EECFDF65}"/>
              </a:ext>
            </a:extLst>
          </p:cNvPr>
          <p:cNvSpPr/>
          <p:nvPr/>
        </p:nvSpPr>
        <p:spPr>
          <a:xfrm>
            <a:off x="227377" y="851652"/>
            <a:ext cx="8416482" cy="4067780"/>
          </a:xfrm>
          <a:prstGeom prst="rect">
            <a:avLst/>
          </a:prstGeom>
        </p:spPr>
        <p:txBody>
          <a:bodyPr wrap="square" numCol="3">
            <a:spAutoFit/>
          </a:bodyPr>
          <a:lstStyle/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network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Call control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Automated attendant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PC softphone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Cisco Borderless Network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collapsed core layer model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three layer hierarchical model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 access layer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distribution layer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core layer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Port Density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Frame Buffers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Scalability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rack units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58585B"/>
              </a:solidFill>
              <a:latin typeface="Arial"/>
              <a:ea typeface="+mn-ea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CE6EEC0-8B9B-42B4-B5B1-69E4C0B2B1DC}"/>
              </a:ext>
            </a:extLst>
          </p:cNvPr>
          <p:cNvSpPr/>
          <p:nvPr/>
        </p:nvSpPr>
        <p:spPr>
          <a:xfrm>
            <a:off x="4352241" y="798944"/>
            <a:ext cx="4079437" cy="4601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</a:rPr>
              <a:t>form factors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</a:rPr>
              <a:t>Fixed configuration switches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</a:rPr>
              <a:t>Modular configuration switches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latin typeface="+mn-lt"/>
              </a:rPr>
              <a:t>line cards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Stackable configuration switches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ingress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egress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MAC address table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content addressable memory (CAM) table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Ethernet bridges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application-specific-integrated circuits (ASICs)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store-and-forward switching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cut-through switching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cyclic redundancy check (CRC)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egress port </a:t>
            </a:r>
          </a:p>
          <a:p>
            <a:pPr marL="0" marR="0" indent="164465">
              <a:lnSpc>
                <a:spcPts val="1200"/>
              </a:lnSpc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8434471"/>
      </p:ext>
    </p:extLst>
  </p:cSld>
  <p:clrMapOvr>
    <a:masterClrMapping/>
  </p:clrMapOvr>
  <p:transition spd="slow">
    <p:wip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Switched Networks</a:t>
            </a:r>
            <a:br>
              <a:rPr lang="en-US" altLang="en-US" sz="1600" dirty="0"/>
            </a:br>
            <a:r>
              <a:rPr lang="en-US" altLang="en-US" dirty="0"/>
              <a:t>New Terms and Commands (Cont.)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A02CA22-5DC5-431C-9575-05F5EECFDF65}"/>
              </a:ext>
            </a:extLst>
          </p:cNvPr>
          <p:cNvSpPr/>
          <p:nvPr/>
        </p:nvSpPr>
        <p:spPr>
          <a:xfrm>
            <a:off x="227377" y="851652"/>
            <a:ext cx="8416482" cy="3267561"/>
          </a:xfrm>
          <a:prstGeom prst="rect">
            <a:avLst/>
          </a:prstGeom>
        </p:spPr>
        <p:txBody>
          <a:bodyPr wrap="square" numCol="3">
            <a:spAutoFit/>
          </a:bodyPr>
          <a:lstStyle/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frame-check-sequence (FCS)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buffer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rapid frame forwarding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fragment free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Fragment free switching 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collision domains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broadcast domains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full duplex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autonegotiate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half duplex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58585B"/>
                </a:solidFill>
                <a:latin typeface="Arial"/>
                <a:ea typeface="+mn-ea"/>
              </a:rPr>
              <a:t>High port density </a:t>
            </a:r>
          </a:p>
          <a:p>
            <a:pPr marL="173038" lvl="0" indent="-173038" defTabSz="685777" fontAlgn="auto">
              <a:spcBef>
                <a:spcPts val="20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58585B"/>
              </a:solidFill>
              <a:latin typeface="Arial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799127"/>
      </p:ext>
    </p:extLst>
  </p:cSld>
  <p:clrMapOvr>
    <a:masterClrMapping/>
  </p:clrMapOvr>
  <p:transition spd="slow">
    <p:wip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082827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ct val="30000"/>
              </a:spcBef>
              <a:buNone/>
            </a:pPr>
            <a:r>
              <a:rPr lang="en-US" dirty="0"/>
              <a:t>What activities are associated with this chapter?</a:t>
            </a:r>
            <a:endParaRPr lang="en-US" dirty="0">
              <a:solidFill>
                <a:srgbClr val="00B0F0"/>
              </a:solidFill>
            </a:endParaRPr>
          </a:p>
          <a:p>
            <a:pPr marL="0" indent="0">
              <a:spcBef>
                <a:spcPct val="30000"/>
              </a:spcBef>
              <a:buNone/>
            </a:pPr>
            <a:endParaRPr lang="en-US" dirty="0"/>
          </a:p>
          <a:p>
            <a:pPr marL="89297" indent="0">
              <a:spcBef>
                <a:spcPct val="30000"/>
              </a:spcBef>
              <a:buNone/>
            </a:pPr>
            <a:endParaRPr lang="en-US" dirty="0"/>
          </a:p>
          <a:p>
            <a:pPr marL="89297" indent="0">
              <a:spcBef>
                <a:spcPct val="30000"/>
              </a:spcBef>
              <a:buNone/>
            </a:pPr>
            <a:endParaRPr lang="en-US" dirty="0"/>
          </a:p>
        </p:txBody>
      </p:sp>
      <p:sp>
        <p:nvSpPr>
          <p:cNvPr id="6146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Chapter 4: Activities</a:t>
            </a:r>
          </a:p>
        </p:txBody>
      </p:sp>
      <p:graphicFrame>
        <p:nvGraphicFramePr>
          <p:cNvPr id="7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65944794"/>
              </p:ext>
            </p:extLst>
          </p:nvPr>
        </p:nvGraphicFramePr>
        <p:xfrm>
          <a:off x="457291" y="1122081"/>
          <a:ext cx="8229418" cy="35052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7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7736">
                  <a:extLst>
                    <a:ext uri="{9D8B030D-6E8A-4147-A177-3AD203B41FA5}">
                      <a16:colId xmlns:a16="http://schemas.microsoft.com/office/drawing/2014/main" val="3156509146"/>
                    </a:ext>
                  </a:extLst>
                </a:gridCol>
                <a:gridCol w="40800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87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6347">
                <a:tc>
                  <a:txBody>
                    <a:bodyPr/>
                    <a:lstStyle/>
                    <a:p>
                      <a:pPr marL="0" marR="0" lvl="0" indent="0" algn="ctr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Page #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Activity Type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Activity Name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Optional?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2629">
                <a:tc>
                  <a:txBody>
                    <a:bodyPr/>
                    <a:lstStyle/>
                    <a:p>
                      <a:r>
                        <a:rPr lang="en-US" sz="1100" dirty="0"/>
                        <a:t>4.0.1.2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Class 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Sent</a:t>
                      </a:r>
                      <a:r>
                        <a:rPr lang="en-US" sz="1100" baseline="0" dirty="0"/>
                        <a:t> or Received Instructions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Optional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2629">
                <a:tc>
                  <a:txBody>
                    <a:bodyPr/>
                    <a:lstStyle/>
                    <a:p>
                      <a:r>
                        <a:rPr lang="en-US" sz="1100" dirty="0"/>
                        <a:t>4.1.1.6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baseline="0" dirty="0"/>
                        <a:t>Activity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Identify Switched Network Terminology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Recommended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2629">
                <a:tc>
                  <a:txBody>
                    <a:bodyPr/>
                    <a:lstStyle/>
                    <a:p>
                      <a:r>
                        <a:rPr lang="en-US" sz="1100" dirty="0"/>
                        <a:t>4.1.2.3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aseline="0" dirty="0"/>
                        <a:t>Activity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Identify Switch Hardware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Recommended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2629">
                <a:tc>
                  <a:txBody>
                    <a:bodyPr/>
                    <a:lstStyle/>
                    <a:p>
                      <a:r>
                        <a:rPr lang="en-US" sz="1100" dirty="0"/>
                        <a:t>4.2.1.2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aseline="0" dirty="0"/>
                        <a:t>Video Demonstration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MAC Address Tables on Connected Switches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Recommended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2629">
                <a:tc>
                  <a:txBody>
                    <a:bodyPr/>
                    <a:lstStyle/>
                    <a:p>
                      <a:r>
                        <a:rPr lang="en-US" sz="1100" dirty="0"/>
                        <a:t>4.2.1.6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aseline="0" dirty="0"/>
                        <a:t>Activity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Frame Forwarding Methods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Recommended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2629">
                <a:tc>
                  <a:txBody>
                    <a:bodyPr/>
                    <a:lstStyle/>
                    <a:p>
                      <a:r>
                        <a:rPr lang="en-US" sz="1100" dirty="0"/>
                        <a:t>4.2.1.7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aseline="0" dirty="0"/>
                        <a:t>Activity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Switch</a:t>
                      </a:r>
                      <a:r>
                        <a:rPr lang="en-US" sz="1100" baseline="0" dirty="0"/>
                        <a:t> It!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Recommended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2629">
                <a:tc>
                  <a:txBody>
                    <a:bodyPr/>
                    <a:lstStyle/>
                    <a:p>
                      <a:r>
                        <a:rPr lang="en-US" sz="1100" dirty="0"/>
                        <a:t>4.2.2.4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Activity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Circle the Domain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Recommended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755051039"/>
                  </a:ext>
                </a:extLst>
              </a:tr>
              <a:tr h="292629">
                <a:tc>
                  <a:txBody>
                    <a:bodyPr/>
                    <a:lstStyle/>
                    <a:p>
                      <a:r>
                        <a:rPr lang="en-US" sz="1100" dirty="0"/>
                        <a:t>4.3.1.1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aseline="0" dirty="0"/>
                        <a:t>Class Activity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It’s Network Access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Optional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2629">
                <a:tc>
                  <a:txBody>
                    <a:bodyPr/>
                    <a:lstStyle/>
                    <a:p>
                      <a:pPr algn="l"/>
                      <a:r>
                        <a:rPr lang="en-US" sz="1100" dirty="0"/>
                        <a:t>4.3.1.2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Syntax Checker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Basic Switch Configurations</a:t>
                      </a:r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chemeClr val="tx1"/>
                          </a:solidFill>
                        </a:rPr>
                        <a:t>Recommended</a:t>
                      </a: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2629"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2582900979"/>
                  </a:ext>
                </a:extLst>
              </a:tr>
              <a:tr h="292629">
                <a:tc>
                  <a:txBody>
                    <a:bodyPr/>
                    <a:lstStyle/>
                    <a:p>
                      <a:pPr algn="ctr"/>
                      <a:endParaRPr lang="en-US" sz="11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 anchor="ctr"/>
                </a:tc>
                <a:tc>
                  <a:txBody>
                    <a:bodyPr/>
                    <a:lstStyle/>
                    <a:p>
                      <a:endParaRPr lang="en-US" sz="1100" dirty="0">
                        <a:solidFill>
                          <a:schemeClr val="tx1"/>
                        </a:solidFill>
                      </a:endParaRPr>
                    </a:p>
                  </a:txBody>
                  <a:tcPr marL="68580" marR="68580" marT="34290" marB="34290" anchor="ctr"/>
                </a:tc>
                <a:extLst>
                  <a:ext uri="{0D108BD9-81ED-4DB2-BD59-A6C34878D82A}">
                    <a16:rowId xmlns:a16="http://schemas.microsoft.com/office/drawing/2014/main" val="34060686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4527372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ct val="30000"/>
              </a:spcBef>
            </a:pPr>
            <a:r>
              <a:rPr lang="en-US" dirty="0"/>
              <a:t>Students should complete Chapter 4, “Assessment” after completing Chapter 4.</a:t>
            </a:r>
          </a:p>
          <a:p>
            <a:pPr eaLnBrk="1" hangingPunct="1">
              <a:spcBef>
                <a:spcPct val="30000"/>
              </a:spcBef>
            </a:pPr>
            <a:r>
              <a:rPr lang="en-US" dirty="0"/>
              <a:t>Quizzes, labs, Packet Tracers and other activities can be used to informally assess student progress.</a:t>
            </a:r>
          </a:p>
        </p:txBody>
      </p:sp>
      <p:sp>
        <p:nvSpPr>
          <p:cNvPr id="7170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Chapter 4: Assessment</a:t>
            </a:r>
          </a:p>
        </p:txBody>
      </p:sp>
    </p:spTree>
    <p:extLst>
      <p:ext uri="{BB962C8B-B14F-4D97-AF65-F5344CB8AC3E}">
        <p14:creationId xmlns:p14="http://schemas.microsoft.com/office/powerpoint/2010/main" val="129608035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85000"/>
              </a:lnSpc>
              <a:spcBef>
                <a:spcPct val="30000"/>
              </a:spcBef>
              <a:buNone/>
            </a:pPr>
            <a:r>
              <a:rPr lang="en-US" dirty="0"/>
              <a:t>Prior to teaching Chapter 4, the instructor should:</a:t>
            </a:r>
          </a:p>
          <a:p>
            <a:pPr eaLnBrk="1" hangingPunct="1">
              <a:lnSpc>
                <a:spcPct val="85000"/>
              </a:lnSpc>
              <a:spcBef>
                <a:spcPct val="30000"/>
              </a:spcBef>
            </a:pPr>
            <a:r>
              <a:rPr lang="en-US" dirty="0"/>
              <a:t>Complete Chapter 4, “Assessment.”</a:t>
            </a:r>
          </a:p>
          <a:p>
            <a:pPr eaLnBrk="1" hangingPunct="1">
              <a:lnSpc>
                <a:spcPct val="85000"/>
              </a:lnSpc>
              <a:spcBef>
                <a:spcPct val="30000"/>
              </a:spcBef>
            </a:pPr>
            <a:r>
              <a:rPr lang="en-US" dirty="0"/>
              <a:t>The objectives of this chapter are:</a:t>
            </a:r>
          </a:p>
          <a:p>
            <a:pPr marL="630238" lvl="2" indent="-214313">
              <a:buFont typeface="Arial" panose="020B0604020202020204" pitchFamily="34" charset="0"/>
              <a:buChar char="•"/>
            </a:pPr>
            <a:r>
              <a:rPr lang="en-US" sz="1500" dirty="0"/>
              <a:t>Explain how data, voice, and video are converged in a switched network.</a:t>
            </a:r>
          </a:p>
          <a:p>
            <a:pPr marL="630238" lvl="2" indent="-214313">
              <a:buFont typeface="Arial" panose="020B0604020202020204" pitchFamily="34" charset="0"/>
              <a:buChar char="•"/>
            </a:pPr>
            <a:r>
              <a:rPr lang="en-US" sz="1500" dirty="0"/>
              <a:t>Describe a switched network in a small to medium-sized business.</a:t>
            </a:r>
          </a:p>
          <a:p>
            <a:pPr marL="630238" lvl="2" indent="-214313">
              <a:buFont typeface="Arial" panose="020B0604020202020204" pitchFamily="34" charset="0"/>
              <a:buChar char="•"/>
            </a:pPr>
            <a:r>
              <a:rPr lang="en-US" sz="1500" dirty="0"/>
              <a:t>Explain how frames are forwarded in a switched network. </a:t>
            </a:r>
          </a:p>
          <a:p>
            <a:pPr marL="630238" lvl="2" indent="-214313">
              <a:buFont typeface="Arial" panose="020B0604020202020204" pitchFamily="34" charset="0"/>
              <a:buChar char="•"/>
            </a:pPr>
            <a:r>
              <a:rPr lang="en-US" sz="1500" dirty="0"/>
              <a:t>Compare a collision domain to a broadcast domain.</a:t>
            </a:r>
          </a:p>
          <a:p>
            <a:pPr marL="630238" lvl="2" indent="-214313">
              <a:buFont typeface="Arial" panose="020B0604020202020204" pitchFamily="34" charset="0"/>
              <a:buChar char="•"/>
            </a:pPr>
            <a:endParaRPr lang="en-US" sz="1500" dirty="0"/>
          </a:p>
          <a:p>
            <a:pPr eaLnBrk="1" hangingPunct="1">
              <a:lnSpc>
                <a:spcPct val="85000"/>
              </a:lnSpc>
              <a:spcBef>
                <a:spcPct val="30000"/>
              </a:spcBef>
            </a:pPr>
            <a:endParaRPr lang="en-US" b="1" dirty="0">
              <a:solidFill>
                <a:srgbClr val="FF0000"/>
              </a:solidFill>
            </a:endParaRPr>
          </a:p>
          <a:p>
            <a:pPr eaLnBrk="1" hangingPunct="1">
              <a:lnSpc>
                <a:spcPct val="85000"/>
              </a:lnSpc>
              <a:spcBef>
                <a:spcPct val="30000"/>
              </a:spcBef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237934136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4.1</a:t>
            </a:r>
          </a:p>
          <a:p>
            <a:pPr lvl="1"/>
            <a:r>
              <a:rPr lang="en-US" sz="1600" dirty="0"/>
              <a:t>Discuss the components of converged networks.</a:t>
            </a:r>
          </a:p>
          <a:p>
            <a:pPr lvl="1"/>
            <a:r>
              <a:rPr lang="en-US" sz="1600" dirty="0"/>
              <a:t>Provide examples of two-tier and three-tier network design. Evaluate your own organization’s design. Invite your IT department to present to the class.</a:t>
            </a:r>
          </a:p>
          <a:p>
            <a:pPr lvl="1"/>
            <a:r>
              <a:rPr lang="en-US" sz="1600" dirty="0"/>
              <a:t>Visit a network wiring closet to identify distribution and access layer switches.</a:t>
            </a:r>
          </a:p>
          <a:p>
            <a:pPr lvl="0"/>
            <a:r>
              <a:rPr lang="en-US" dirty="0"/>
              <a:t>4.2</a:t>
            </a:r>
          </a:p>
          <a:p>
            <a:pPr lvl="1"/>
            <a:r>
              <a:rPr lang="en-US" sz="1600" dirty="0"/>
              <a:t>Create a simple switched network in Packet Tracer and demonstrate how a switch builds it’s MAC addresses table.</a:t>
            </a:r>
          </a:p>
          <a:p>
            <a:pPr lvl="1"/>
            <a:r>
              <a:rPr lang="en-US" sz="1600" dirty="0"/>
              <a:t>Recommend that students watch the video on page 4.2.1.2 to reinforce their understanding.</a:t>
            </a:r>
          </a:p>
          <a:p>
            <a:pPr lvl="1"/>
            <a:r>
              <a:rPr lang="en-US" sz="1600" dirty="0"/>
              <a:t>Emphasize that switches build their tables based on the source addresses of incoming frames.</a:t>
            </a:r>
          </a:p>
          <a:p>
            <a:pPr lvl="1"/>
            <a:endParaRPr lang="en-US" dirty="0"/>
          </a:p>
          <a:p>
            <a:pPr marL="142875" lvl="1" indent="0">
              <a:buNone/>
            </a:pPr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Best Practices (Cont.)</a:t>
            </a:r>
          </a:p>
        </p:txBody>
      </p:sp>
    </p:spTree>
    <p:extLst>
      <p:ext uri="{BB962C8B-B14F-4D97-AF65-F5344CB8AC3E}">
        <p14:creationId xmlns:p14="http://schemas.microsoft.com/office/powerpoint/2010/main" val="3929071732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4.2</a:t>
            </a:r>
          </a:p>
          <a:p>
            <a:pPr lvl="1"/>
            <a:r>
              <a:rPr lang="en-US" sz="1600" dirty="0"/>
              <a:t>Use the simulation feature of Packet Tracer to demonstrate how frames are handled by a hub (half-duplex) compared to a switch (full-duplex). Create a topology with a hub and several PCs, send a ping from one PC to another and show how messages are handled. Replace the hub with a </a:t>
            </a:r>
            <a:r>
              <a:rPr lang="en-US" sz="1600"/>
              <a:t>switch, repeat </a:t>
            </a:r>
            <a:r>
              <a:rPr lang="en-US" sz="1600" dirty="0"/>
              <a:t>the simulation and note </a:t>
            </a:r>
            <a:r>
              <a:rPr lang="en-US" sz="1600"/>
              <a:t>the differences.</a:t>
            </a:r>
            <a:endParaRPr lang="en-US" sz="1600" dirty="0"/>
          </a:p>
          <a:p>
            <a:pPr lvl="1"/>
            <a:r>
              <a:rPr lang="en-US" sz="1600" dirty="0"/>
              <a:t>Discuss how switches prevent collisions but do forward broadcasts. </a:t>
            </a:r>
          </a:p>
          <a:p>
            <a:pPr lvl="1"/>
            <a:r>
              <a:rPr lang="en-US" sz="1600" dirty="0"/>
              <a:t>Draw various network topologies and have students identify the collision domains and the broadcast domains. </a:t>
            </a:r>
          </a:p>
          <a:p>
            <a:pPr lvl="1"/>
            <a:r>
              <a:rPr lang="en-US" sz="1600" dirty="0"/>
              <a:t>Recommend that students do the interactive activity 4.2.2.4 to reinforce their understanding.</a:t>
            </a:r>
          </a:p>
          <a:p>
            <a:pPr marL="142875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142875" lvl="1" indent="0">
              <a:buNone/>
            </a:pPr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Chapter 4: Best Practices (Cont.)</a:t>
            </a:r>
          </a:p>
        </p:txBody>
      </p:sp>
    </p:spTree>
    <p:extLst>
      <p:ext uri="{BB962C8B-B14F-4D97-AF65-F5344CB8AC3E}">
        <p14:creationId xmlns:p14="http://schemas.microsoft.com/office/powerpoint/2010/main" val="190244833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3" name="Rectangle 34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5000"/>
              </a:lnSpc>
              <a:spcBef>
                <a:spcPct val="30000"/>
              </a:spcBef>
              <a:spcAft>
                <a:spcPts val="900"/>
              </a:spcAft>
              <a:defRPr/>
            </a:pPr>
            <a:r>
              <a:rPr lang="en-US" dirty="0"/>
              <a:t>For additional help with teaching strategies, including lesson plans, analogies for difficult concepts, and discussion topics, visit the CCNA Community at: </a:t>
            </a:r>
            <a:r>
              <a:rPr lang="en-US" dirty="0">
                <a:hlinkClick r:id="rId3"/>
              </a:rPr>
              <a:t>https://www.netacad.com/group/communities/community-home</a:t>
            </a:r>
            <a:endParaRPr lang="en-US" dirty="0"/>
          </a:p>
          <a:p>
            <a:pPr>
              <a:lnSpc>
                <a:spcPct val="85000"/>
              </a:lnSpc>
              <a:spcBef>
                <a:spcPct val="30000"/>
              </a:spcBef>
              <a:spcAft>
                <a:spcPts val="900"/>
              </a:spcAft>
              <a:defRPr/>
            </a:pPr>
            <a:r>
              <a:rPr lang="en-US" dirty="0"/>
              <a:t>Best practices from around the world for teaching CCNA Routing and Switching. </a:t>
            </a:r>
            <a:r>
              <a:rPr lang="en-US" dirty="0">
                <a:hlinkClick r:id="rId4"/>
              </a:rPr>
              <a:t>https://www.netacad.com/group/communities/ccna</a:t>
            </a:r>
            <a:endParaRPr lang="en-US" dirty="0"/>
          </a:p>
          <a:p>
            <a:pPr>
              <a:lnSpc>
                <a:spcPct val="85000"/>
              </a:lnSpc>
              <a:spcBef>
                <a:spcPct val="30000"/>
              </a:spcBef>
              <a:defRPr/>
            </a:pPr>
            <a:r>
              <a:rPr lang="en-US" dirty="0"/>
              <a:t>If you have lesson plans or resources that you would like to share, upload them to the CCNA Community in order to help other instructors.</a:t>
            </a:r>
          </a:p>
          <a:p>
            <a:r>
              <a:rPr lang="en-US" dirty="0"/>
              <a:t>Students can enroll in </a:t>
            </a:r>
            <a:r>
              <a:rPr lang="en-US" b="1" dirty="0"/>
              <a:t>Introduction to Packet Tracer </a:t>
            </a:r>
            <a:r>
              <a:rPr lang="en-US" dirty="0"/>
              <a:t>(self-paced)</a:t>
            </a:r>
          </a:p>
        </p:txBody>
      </p:sp>
      <p:sp>
        <p:nvSpPr>
          <p:cNvPr id="13314" name="Rectangle 3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/>
              <a:t>Chapter 4: Additional Help</a:t>
            </a:r>
          </a:p>
        </p:txBody>
      </p:sp>
    </p:spTree>
    <p:extLst>
      <p:ext uri="{BB962C8B-B14F-4D97-AF65-F5344CB8AC3E}">
        <p14:creationId xmlns:p14="http://schemas.microsoft.com/office/powerpoint/2010/main" val="1849301981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6271</TotalTime>
  <Words>1967</Words>
  <Application>Microsoft Office PowerPoint</Application>
  <PresentationFormat>On-screen Show (16:9)</PresentationFormat>
  <Paragraphs>424</Paragraphs>
  <Slides>34</Slides>
  <Notes>32</Notes>
  <HiddenSlides>10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ＭＳ Ｐゴシック</vt:lpstr>
      <vt:lpstr>Arial</vt:lpstr>
      <vt:lpstr>Calibri</vt:lpstr>
      <vt:lpstr>CiscoSans</vt:lpstr>
      <vt:lpstr>CiscoSans ExtraLight</vt:lpstr>
      <vt:lpstr>CiscoSans Thin</vt:lpstr>
      <vt:lpstr>Wingdings</vt:lpstr>
      <vt:lpstr>Default Theme</vt:lpstr>
      <vt:lpstr>Chapter 4: Switched Networks</vt:lpstr>
      <vt:lpstr>Instructor Materials – Chapter 4 Planning Guide</vt:lpstr>
      <vt:lpstr>Chapter 4: Switched Networks</vt:lpstr>
      <vt:lpstr>Chapter 4: Activities</vt:lpstr>
      <vt:lpstr>Chapter 4: Assessment</vt:lpstr>
      <vt:lpstr>Chapter 4: Best Practices</vt:lpstr>
      <vt:lpstr>Chapter 4: Best Practices (Cont.)</vt:lpstr>
      <vt:lpstr>Chapter 4: Best Practices (Cont.)</vt:lpstr>
      <vt:lpstr>Chapter 4: Additional Help</vt:lpstr>
      <vt:lpstr>PowerPoint Presentation</vt:lpstr>
      <vt:lpstr>Chapter 4: Switched Networks</vt:lpstr>
      <vt:lpstr>Chapter 4 - Sections &amp; Objectives</vt:lpstr>
      <vt:lpstr>4.1 LAN Design</vt:lpstr>
      <vt:lpstr>Converged Networks Growing Complexity of Networks</vt:lpstr>
      <vt:lpstr>Converged Networks Elements of a Converged Network</vt:lpstr>
      <vt:lpstr>Converged Networks Cisco Borderless Networks</vt:lpstr>
      <vt:lpstr>Converged Networks Hierarchy in the Borderless Switched Network</vt:lpstr>
      <vt:lpstr>Converged Networks Access, Distribution, and Core Layers</vt:lpstr>
      <vt:lpstr>Switched Networks Role of Switched Networks</vt:lpstr>
      <vt:lpstr>Switched Networks Form Factors</vt:lpstr>
      <vt:lpstr>4.2 The Switched Environment</vt:lpstr>
      <vt:lpstr>Frame Forwarding Switching as a General Concept in Networking and Telecommunications</vt:lpstr>
      <vt:lpstr>Frame Forwarding Video Demonstration - MAC Address Tables on Connected Switches</vt:lpstr>
      <vt:lpstr>Frame Forwarding Switch Forwarding Methods</vt:lpstr>
      <vt:lpstr>Frame Forwarding Store-and-Forward Switching</vt:lpstr>
      <vt:lpstr>Frame Forwarding Cut-Through Switching</vt:lpstr>
      <vt:lpstr>Switching Domains Collision Domains</vt:lpstr>
      <vt:lpstr>Switching Domains Broadcast Domains</vt:lpstr>
      <vt:lpstr>Switching Domains Alleviating Network Congestion</vt:lpstr>
      <vt:lpstr>4.3 Chapter Summary</vt:lpstr>
      <vt:lpstr>Conclusion Chapter 4: Switched Networks</vt:lpstr>
      <vt:lpstr>Switched Networks New Terms and Commands</vt:lpstr>
      <vt:lpstr>Switched Networks New Terms and Commands (Cont.)</vt:lpstr>
      <vt:lpstr>PowerPoint Presentation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Jane Gibbons -X (jagibbon - DEL ORO CONSULTING INC at Cisco)</cp:lastModifiedBy>
  <cp:revision>341</cp:revision>
  <dcterms:created xsi:type="dcterms:W3CDTF">2016-08-22T22:27:36Z</dcterms:created>
  <dcterms:modified xsi:type="dcterms:W3CDTF">2017-12-20T17:13:45Z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